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541" r:id="rId3"/>
    <p:sldId id="583" r:id="rId4"/>
    <p:sldId id="582" r:id="rId5"/>
    <p:sldId id="565" r:id="rId6"/>
    <p:sldId id="567" r:id="rId7"/>
    <p:sldId id="568" r:id="rId8"/>
    <p:sldId id="569" r:id="rId9"/>
    <p:sldId id="570" r:id="rId10"/>
    <p:sldId id="571" r:id="rId11"/>
    <p:sldId id="572" r:id="rId12"/>
    <p:sldId id="573" r:id="rId13"/>
    <p:sldId id="574" r:id="rId14"/>
    <p:sldId id="566" r:id="rId15"/>
    <p:sldId id="576" r:id="rId16"/>
    <p:sldId id="577" r:id="rId17"/>
    <p:sldId id="578" r:id="rId18"/>
    <p:sldId id="579" r:id="rId19"/>
    <p:sldId id="586" r:id="rId20"/>
    <p:sldId id="584" r:id="rId21"/>
    <p:sldId id="592" r:id="rId22"/>
    <p:sldId id="389" r:id="rId23"/>
    <p:sldId id="587" r:id="rId24"/>
    <p:sldId id="588" r:id="rId25"/>
    <p:sldId id="589" r:id="rId26"/>
    <p:sldId id="590" r:id="rId27"/>
    <p:sldId id="591" r:id="rId28"/>
    <p:sldId id="585" r:id="rId29"/>
    <p:sldId id="359" r:id="rId30"/>
    <p:sldId id="462" r:id="rId31"/>
    <p:sldId id="396" r:id="rId32"/>
    <p:sldId id="397" r:id="rId33"/>
    <p:sldId id="401" r:id="rId34"/>
    <p:sldId id="594" r:id="rId35"/>
    <p:sldId id="595" r:id="rId36"/>
    <p:sldId id="593" r:id="rId37"/>
    <p:sldId id="36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FFD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3" autoAdjust="0"/>
    <p:restoredTop sz="95206" autoAdjust="0"/>
  </p:normalViewPr>
  <p:slideViewPr>
    <p:cSldViewPr showGuides="1">
      <p:cViewPr varScale="1">
        <p:scale>
          <a:sx n="125" d="100"/>
          <a:sy n="125" d="100"/>
        </p:scale>
        <p:origin x="54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2F3B4AE-662A-564D-84F6-30D6E307C877}" type="datetime1">
              <a:rPr lang="en-US"/>
              <a:pPr>
                <a:defRPr/>
              </a:pPr>
              <a:t>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B9165BD-3DD8-8B40-A401-BEE8662C4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77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839DCD-0EF9-5342-9E53-3CECC7A4AB38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FF34-E888-CE4A-8CA6-CBFE3E84941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5DE0-8444-4C4C-BD13-0049C67CA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94520-D6A5-D246-903C-E97989551EFF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E81D-BDCE-F04C-94C1-F29EC9703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2C6EB-C8B8-4448-8D66-8F0C763E8B67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40E32-E70E-F243-8B68-81F806BF6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3" y="355997"/>
            <a:ext cx="8066881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38162" y="6173391"/>
            <a:ext cx="2087960" cy="459978"/>
          </a:xfrm>
        </p:spPr>
        <p:txBody>
          <a:bodyPr/>
          <a:lstStyle>
            <a:lvl1pPr>
              <a:defRPr/>
            </a:lvl1pPr>
          </a:lstStyle>
          <a:p>
            <a:fld id="{4E6340FB-6CC9-8E44-80CA-BCED3D94FEB8}" type="datetime1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55554" y="6173391"/>
            <a:ext cx="2840831" cy="45997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citation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16687" y="6173391"/>
            <a:ext cx="2087960" cy="459978"/>
          </a:xfrm>
        </p:spPr>
        <p:txBody>
          <a:bodyPr/>
          <a:lstStyle>
            <a:lvl1pPr>
              <a:defRPr/>
            </a:lvl1pPr>
          </a:lstStyle>
          <a:p>
            <a:fld id="{CB6122F1-333F-9548-89EB-D98283008D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1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47536-CFCA-2948-897C-DA365222E041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3218-6542-AD49-8752-ABAB30C84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47DA-0E7D-4444-A59B-6CD5AFB4E626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2F1DD-0F1F-A04B-9E59-29FDBB5A8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EA46F-616E-5745-BB6B-32C32F12EE2A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A57D-A303-A84C-86CB-E6C55E3ED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0CEAE-3330-4F4B-A460-43B46389833F}" type="datetime1">
              <a:rPr lang="en-US" smtClean="0"/>
              <a:t>2/13/18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EA10A-092A-0140-BC52-664ECA51E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15952-7FDE-0F4F-9E76-E3FC67ABDA6E}" type="datetime1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AABA2-163C-424D-99AE-B463B88C3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2151-F1C7-3B44-931E-D563C1E43FE7}" type="datetime1">
              <a:rPr lang="en-US" smtClean="0"/>
              <a:t>2/13/18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ECC8C-6F69-8246-A450-15E7DDC8E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5CD67-6D10-FE47-8424-22ED20BC3EC2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6F655-4A49-0641-AC03-3FDFE6821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8CA64-CE80-A347-8487-C48DA3A5A742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70CDD-EC8C-AF4C-8A37-31BF622F3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839200" cy="685800"/>
          </a:xfrm>
          <a:prstGeom prst="rect">
            <a:avLst/>
          </a:prstGeom>
          <a:gradFill flip="none" rotWithShape="1">
            <a:gsLst>
              <a:gs pos="0">
                <a:srgbClr val="FFDD6D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28630BD1-DE36-1A44-A416-E0FFE4E7FC1C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citation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26FC39C-680C-F141-8948-059E2A519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Skia"/>
          <a:ea typeface="ＭＳ Ｐゴシック" charset="-128"/>
          <a:cs typeface="Ski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tiff"/><Relationship Id="rId5" Type="http://schemas.openxmlformats.org/officeDocument/2006/relationships/image" Target="../media/image59.tiff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571500" y="2130425"/>
            <a:ext cx="8001000" cy="1470025"/>
          </a:xfrm>
        </p:spPr>
        <p:txBody>
          <a:bodyPr/>
          <a:lstStyle/>
          <a:p>
            <a:r>
              <a:rPr lang="en-US" sz="3600" dirty="0" err="1" smtClean="0"/>
              <a:t>Metagenomic</a:t>
            </a:r>
            <a:r>
              <a:rPr lang="en-US" sz="3600" dirty="0" smtClean="0"/>
              <a:t> Assembly of the Human Microbiome with Read clouds</a:t>
            </a: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/>
              <a:t>Alex </a:t>
            </a:r>
            <a:r>
              <a:rPr lang="en-US" sz="2800" dirty="0" err="1" smtClean="0"/>
              <a:t>Bishara</a:t>
            </a:r>
            <a:endParaRPr lang="en-US" sz="2800" dirty="0" smtClean="0"/>
          </a:p>
          <a:p>
            <a:r>
              <a:rPr lang="en-US" sz="2800" dirty="0" smtClean="0"/>
              <a:t>Stanford University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novo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250917"/>
            <a:ext cx="8286617" cy="520633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novo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250917"/>
            <a:ext cx="8286617" cy="520633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9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novo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250917"/>
            <a:ext cx="8286617" cy="520633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3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novo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250917"/>
            <a:ext cx="8286617" cy="520634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8650" y="5204371"/>
            <a:ext cx="396240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Conserved sequences, small mobile elements, and HGT all cause branches → fragmented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Shotgun Metagenomics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" y="2192373"/>
            <a:ext cx="9052556" cy="25320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31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Read clouds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1877139"/>
            <a:ext cx="8426152" cy="49785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21920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Partition long DNA fragments into compartments and create barcoded short-fragments within each</a:t>
            </a:r>
          </a:p>
        </p:txBody>
      </p:sp>
    </p:spTree>
    <p:extLst>
      <p:ext uri="{BB962C8B-B14F-4D97-AF65-F5344CB8AC3E}">
        <p14:creationId xmlns:p14="http://schemas.microsoft.com/office/powerpoint/2010/main" val="1821017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Read clouds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4" y="1877139"/>
            <a:ext cx="8426150" cy="49785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21920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Partition long DNA fragments into compartments and create barcoded short-fragments within each</a:t>
            </a:r>
          </a:p>
        </p:txBody>
      </p:sp>
    </p:spTree>
    <p:extLst>
      <p:ext uri="{BB962C8B-B14F-4D97-AF65-F5344CB8AC3E}">
        <p14:creationId xmlns:p14="http://schemas.microsoft.com/office/powerpoint/2010/main" val="966406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Read clouds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4" y="1877139"/>
            <a:ext cx="8426150" cy="49785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21920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Partition long DNA fragments into compartments and create barcoded short-fragments within each</a:t>
            </a:r>
          </a:p>
        </p:txBody>
      </p:sp>
    </p:spTree>
    <p:extLst>
      <p:ext uri="{BB962C8B-B14F-4D97-AF65-F5344CB8AC3E}">
        <p14:creationId xmlns:p14="http://schemas.microsoft.com/office/powerpoint/2010/main" val="969912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Read clouds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1877139"/>
            <a:ext cx="8426152" cy="49785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21920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/>
              <a:t>Partition long DNA fragments into compartments and create barcoded short-fragments within each</a:t>
            </a:r>
          </a:p>
        </p:txBody>
      </p:sp>
    </p:spTree>
    <p:extLst>
      <p:ext uri="{BB962C8B-B14F-4D97-AF65-F5344CB8AC3E}">
        <p14:creationId xmlns:p14="http://schemas.microsoft.com/office/powerpoint/2010/main" val="1913918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nx-overview-frag2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461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461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</a:t>
            </a:r>
            <a:r>
              <a:rPr lang="en-US" dirty="0"/>
              <a:t>R</a:t>
            </a:r>
            <a:r>
              <a:rPr lang="en-US" dirty="0" smtClean="0"/>
              <a:t>ead </a:t>
            </a:r>
            <a:r>
              <a:rPr lang="en-US" dirty="0"/>
              <a:t>clouds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447800"/>
          </a:xfrm>
        </p:spPr>
        <p:txBody>
          <a:bodyPr>
            <a:noAutofit/>
          </a:bodyPr>
          <a:lstStyle/>
          <a:p>
            <a:r>
              <a:rPr lang="en-US" sz="2100" dirty="0"/>
              <a:t>Long-range information present within each </a:t>
            </a:r>
            <a:r>
              <a:rPr lang="en-US" sz="2100" dirty="0" smtClean="0"/>
              <a:t>barcode</a:t>
            </a:r>
            <a:endParaRPr lang="en-US" sz="2100" dirty="0" smtClean="0"/>
          </a:p>
          <a:p>
            <a:r>
              <a:rPr lang="en-US" sz="2100" dirty="0" smtClean="0"/>
              <a:t>Coverage </a:t>
            </a:r>
            <a:r>
              <a:rPr lang="en-US" sz="2100" dirty="0" smtClean="0"/>
              <a:t>of each in *isolation* is too low to directly de novo assemble source long fragment DNA</a:t>
            </a:r>
          </a:p>
          <a:p>
            <a:pPr marL="0" indent="0">
              <a:buNone/>
            </a:pPr>
            <a:endParaRPr lang="en-US" sz="2100" dirty="0"/>
          </a:p>
        </p:txBody>
      </p:sp>
      <p:pic>
        <p:nvPicPr>
          <p:cNvPr id="5" name="Picture 4" descr="tenx-overview-frag1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74933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0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Microbiome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5486400"/>
          </a:xfrm>
        </p:spPr>
        <p:txBody>
          <a:bodyPr>
            <a:noAutofit/>
          </a:bodyPr>
          <a:lstStyle/>
          <a:p>
            <a:r>
              <a:rPr lang="en-US" sz="2100" dirty="0" smtClean="0"/>
              <a:t>Environmental samples contain trillions of microorganisms across many different genera, each with many species</a:t>
            </a:r>
          </a:p>
          <a:p>
            <a:r>
              <a:rPr lang="en-US" sz="2100" dirty="0" smtClean="0"/>
              <a:t>Obtain microbial genomes as a first step to learn something about their function</a:t>
            </a:r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  </a:t>
            </a:r>
          </a:p>
        </p:txBody>
      </p:sp>
      <p:pic>
        <p:nvPicPr>
          <p:cNvPr id="5" name="Picture 4" descr="Metagenomics-hotspring-no-tex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43000"/>
            <a:ext cx="3999254" cy="2667000"/>
          </a:xfrm>
          <a:prstGeom prst="rect">
            <a:avLst/>
          </a:prstGeom>
        </p:spPr>
      </p:pic>
      <p:pic>
        <p:nvPicPr>
          <p:cNvPr id="6" name="Picture 5" descr="Tomkins-Gold-Toilet-1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3886200" cy="3886200"/>
          </a:xfrm>
          <a:prstGeom prst="rect">
            <a:avLst/>
          </a:prstGeom>
        </p:spPr>
      </p:pic>
      <p:pic>
        <p:nvPicPr>
          <p:cNvPr id="4" name="Picture 3" descr="nbt.2676-F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65" y="1905000"/>
            <a:ext cx="4006835" cy="451509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102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Calibri"/>
                <a:cs typeface="Calibri"/>
              </a:rPr>
              <a:t>Langille</a:t>
            </a:r>
            <a:r>
              <a:rPr lang="en-US" sz="1400" dirty="0" smtClean="0">
                <a:latin typeface="Calibri"/>
                <a:cs typeface="Calibri"/>
              </a:rPr>
              <a:t>. </a:t>
            </a:r>
            <a:r>
              <a:rPr lang="en-US" sz="1400" i="1" dirty="0" smtClean="0">
                <a:latin typeface="Calibri"/>
                <a:cs typeface="Calibri"/>
              </a:rPr>
              <a:t>Nat Biotechnology 2016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911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9248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Preliminaries:</a:t>
            </a:r>
          </a:p>
          <a:p>
            <a:pPr lvl="1"/>
            <a:r>
              <a:rPr lang="en-US" sz="2400" dirty="0" smtClean="0"/>
              <a:t>Metagenomics and sequencing overview </a:t>
            </a:r>
          </a:p>
          <a:p>
            <a:pPr lvl="1"/>
            <a:r>
              <a:rPr lang="en-US" sz="2400" dirty="0" smtClean="0"/>
              <a:t>De novo assembly</a:t>
            </a:r>
          </a:p>
          <a:p>
            <a:pPr lvl="1"/>
            <a:r>
              <a:rPr lang="en-US" sz="2400" dirty="0" smtClean="0"/>
              <a:t>Read cloud sequencing</a:t>
            </a:r>
          </a:p>
          <a:p>
            <a:r>
              <a:rPr lang="en-US" sz="2800" dirty="0" smtClean="0"/>
              <a:t>Read cloud </a:t>
            </a:r>
            <a:r>
              <a:rPr lang="en-US" sz="2800" dirty="0" err="1"/>
              <a:t>m</a:t>
            </a:r>
            <a:r>
              <a:rPr lang="en-US" sz="2800" dirty="0" err="1" smtClean="0"/>
              <a:t>etagenomic</a:t>
            </a:r>
            <a:r>
              <a:rPr lang="en-US" sz="2800" dirty="0" smtClean="0"/>
              <a:t> sequence assembly</a:t>
            </a:r>
          </a:p>
          <a:p>
            <a:pPr lvl="1"/>
            <a:r>
              <a:rPr lang="en-US" sz="2400" dirty="0" smtClean="0"/>
              <a:t>Overview of read cloud shotgun metagenomics</a:t>
            </a:r>
          </a:p>
          <a:p>
            <a:pPr lvl="1"/>
            <a:r>
              <a:rPr lang="en-US" sz="2400" dirty="0" smtClean="0"/>
              <a:t>Application: stool samples from healthy humans</a:t>
            </a:r>
          </a:p>
          <a:p>
            <a:pPr lvl="1"/>
            <a:r>
              <a:rPr lang="en-US" sz="2400" dirty="0" smtClean="0"/>
              <a:t>Application: pilot study of longitudinal stool samples from a BMT patient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81000" y="29718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54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4102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Moss, Bishara.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2017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cloud Sequencing and Athena </a:t>
            </a:r>
            <a:r>
              <a:rPr lang="en-US" dirty="0" smtClean="0"/>
              <a:t>Assembly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914400"/>
            <a:ext cx="8312727" cy="5874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907605"/>
            <a:ext cx="8312727" cy="58741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907605"/>
            <a:ext cx="8312727" cy="5874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907605"/>
            <a:ext cx="8312727" cy="58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907605"/>
            <a:ext cx="8312727" cy="5874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907605"/>
            <a:ext cx="8312727" cy="5874195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2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2578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Bishara, Moss.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2018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Microbial Genome Draft Generation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19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1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19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19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190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190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09800" y="1257300"/>
            <a:ext cx="1524000" cy="46101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38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51042"/>
          <a:stretch/>
        </p:blipFill>
        <p:spPr>
          <a:xfrm>
            <a:off x="3851910" y="967740"/>
            <a:ext cx="4149090" cy="55321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56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Bishara, Moss.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2018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of the human gut (P1)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" y="1463359"/>
            <a:ext cx="3817547" cy="3565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2" t="27548" r="1005" b="32561"/>
          <a:stretch/>
        </p:blipFill>
        <p:spPr>
          <a:xfrm>
            <a:off x="7924800" y="2133600"/>
            <a:ext cx="1219200" cy="22068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3400" y="5638800"/>
            <a:ext cx="485775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~40Gb sequencing (half lane on </a:t>
            </a:r>
            <a:r>
              <a:rPr lang="en-US" dirty="0" err="1" smtClean="0"/>
              <a:t>HiSeq</a:t>
            </a:r>
            <a:r>
              <a:rPr lang="en-US" dirty="0" smtClean="0"/>
              <a:t> 4000)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07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4" t="842" r="140" b="-842"/>
          <a:stretch/>
        </p:blipFill>
        <p:spPr>
          <a:xfrm>
            <a:off x="4114800" y="967740"/>
            <a:ext cx="4301490" cy="55321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56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Bishara, Moss.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2018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of the human gut (P2)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" y="1482739"/>
            <a:ext cx="3817547" cy="35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15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7056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Bishara, Moss.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2018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of the human gut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8" y="1757636"/>
            <a:ext cx="8519465" cy="3330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8" y="1757636"/>
            <a:ext cx="8519465" cy="3330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8" y="1757636"/>
            <a:ext cx="8519465" cy="333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3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7056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Bishara, Moss.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2018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to </a:t>
            </a:r>
            <a:r>
              <a:rPr lang="en-US" dirty="0" err="1" smtClean="0"/>
              <a:t>Refseq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663459"/>
            <a:ext cx="4498340" cy="44983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30" y="1391467"/>
            <a:ext cx="4777740" cy="4777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1430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Bacteroides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fragilis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997533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7056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Bishara, Moss.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2018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 to </a:t>
            </a:r>
            <a:r>
              <a:rPr lang="en-US" dirty="0" err="1"/>
              <a:t>Refseq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6181" b="81111"/>
          <a:stretch/>
        </p:blipFill>
        <p:spPr>
          <a:xfrm>
            <a:off x="37448" y="1134119"/>
            <a:ext cx="2172352" cy="229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5" r="1671" b="81111"/>
          <a:stretch/>
        </p:blipFill>
        <p:spPr>
          <a:xfrm>
            <a:off x="4509444" y="1134119"/>
            <a:ext cx="4471996" cy="2294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5" t="39724" r="540" b="39871"/>
          <a:stretch/>
        </p:blipFill>
        <p:spPr>
          <a:xfrm>
            <a:off x="100004" y="3877319"/>
            <a:ext cx="4471996" cy="2479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1" t="19997" r="854" b="59598"/>
          <a:stretch/>
        </p:blipFill>
        <p:spPr>
          <a:xfrm>
            <a:off x="4572000" y="3886200"/>
            <a:ext cx="4471996" cy="2479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8" r="50966" b="81111"/>
          <a:stretch/>
        </p:blipFill>
        <p:spPr>
          <a:xfrm>
            <a:off x="2209800" y="1134119"/>
            <a:ext cx="2286000" cy="2294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650" y="5204370"/>
            <a:ext cx="5924550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Median sequence identity 98.5%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~16% of bases unaligned initially!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0266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9248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Preliminaries:</a:t>
            </a:r>
          </a:p>
          <a:p>
            <a:pPr lvl="1"/>
            <a:r>
              <a:rPr lang="en-US" sz="2400" dirty="0" smtClean="0"/>
              <a:t>Metagenomics and sequencing overview </a:t>
            </a:r>
          </a:p>
          <a:p>
            <a:pPr lvl="1"/>
            <a:r>
              <a:rPr lang="en-US" sz="2400" dirty="0" smtClean="0"/>
              <a:t>De novo assembly</a:t>
            </a:r>
          </a:p>
          <a:p>
            <a:pPr lvl="1"/>
            <a:r>
              <a:rPr lang="en-US" sz="2400" dirty="0" smtClean="0"/>
              <a:t>Read cloud sequencing</a:t>
            </a:r>
          </a:p>
          <a:p>
            <a:r>
              <a:rPr lang="en-US" sz="2800" dirty="0" smtClean="0"/>
              <a:t>Read cloud </a:t>
            </a:r>
            <a:r>
              <a:rPr lang="en-US" sz="2800" dirty="0" err="1"/>
              <a:t>m</a:t>
            </a:r>
            <a:r>
              <a:rPr lang="en-US" sz="2800" dirty="0" err="1" smtClean="0"/>
              <a:t>etagenomic</a:t>
            </a:r>
            <a:r>
              <a:rPr lang="en-US" sz="2800" dirty="0" smtClean="0"/>
              <a:t> sequence assembly</a:t>
            </a:r>
          </a:p>
          <a:p>
            <a:pPr lvl="1"/>
            <a:r>
              <a:rPr lang="en-US" sz="2400" dirty="0" smtClean="0"/>
              <a:t>Overview of read cloud shotgun metagenomics</a:t>
            </a:r>
          </a:p>
          <a:p>
            <a:pPr lvl="1"/>
            <a:r>
              <a:rPr lang="en-US" sz="2400" dirty="0" smtClean="0"/>
              <a:t>Application: stool samples from healthy humans</a:t>
            </a:r>
          </a:p>
          <a:p>
            <a:pPr lvl="1"/>
            <a:r>
              <a:rPr lang="en-US" sz="2400" dirty="0" smtClean="0"/>
              <a:t>Application: pilot study of longitudinal stool samples from a BMT patient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81000" y="4343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2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Clinical Samples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12726" cy="5874194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57200" y="1066800"/>
            <a:ext cx="640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Applied </a:t>
            </a:r>
            <a:r>
              <a:rPr lang="en-US" sz="1900" dirty="0" smtClean="0"/>
              <a:t>read clouds and Athena </a:t>
            </a:r>
            <a:r>
              <a:rPr lang="en-US" sz="1900" dirty="0" smtClean="0"/>
              <a:t>to study patient with </a:t>
            </a:r>
            <a:r>
              <a:rPr lang="en-US" sz="2000" dirty="0"/>
              <a:t>hematological </a:t>
            </a:r>
            <a:r>
              <a:rPr lang="en-US" sz="2000" dirty="0" smtClean="0"/>
              <a:t>malignancy undergoing HSCT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Moss, Bishara.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2017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243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9248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Preliminaries:</a:t>
            </a:r>
          </a:p>
          <a:p>
            <a:pPr lvl="1"/>
            <a:r>
              <a:rPr lang="en-US" sz="2400" dirty="0" smtClean="0"/>
              <a:t>Metagenomics and sequencing overview </a:t>
            </a:r>
          </a:p>
          <a:p>
            <a:pPr lvl="1"/>
            <a:r>
              <a:rPr lang="en-US" sz="2400" dirty="0" smtClean="0"/>
              <a:t>De novo assembly</a:t>
            </a:r>
          </a:p>
          <a:p>
            <a:pPr lvl="1"/>
            <a:r>
              <a:rPr lang="en-US" sz="2400" dirty="0" smtClean="0"/>
              <a:t>Read cloud sequencing</a:t>
            </a:r>
          </a:p>
          <a:p>
            <a:r>
              <a:rPr lang="en-US" sz="2800" dirty="0" smtClean="0"/>
              <a:t>Read cloud </a:t>
            </a:r>
            <a:r>
              <a:rPr lang="en-US" sz="2800" dirty="0" err="1"/>
              <a:t>m</a:t>
            </a:r>
            <a:r>
              <a:rPr lang="en-US" sz="2800" dirty="0" err="1" smtClean="0"/>
              <a:t>etagenomic</a:t>
            </a:r>
            <a:r>
              <a:rPr lang="en-US" sz="2800" dirty="0" smtClean="0"/>
              <a:t> sequence assembly</a:t>
            </a:r>
          </a:p>
          <a:p>
            <a:pPr lvl="1"/>
            <a:r>
              <a:rPr lang="en-US" sz="2400" dirty="0" smtClean="0"/>
              <a:t>Overview of read cloud shotgun metagenomics</a:t>
            </a:r>
          </a:p>
          <a:p>
            <a:pPr lvl="1"/>
            <a:r>
              <a:rPr lang="en-US" sz="2400" dirty="0" smtClean="0"/>
              <a:t>Application: stool samples from healthy humans</a:t>
            </a:r>
          </a:p>
          <a:p>
            <a:pPr lvl="1"/>
            <a:r>
              <a:rPr lang="en-US" sz="2400" dirty="0" smtClean="0"/>
              <a:t>Application: pilot study of longitudinal stool samples from a BMT patient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81000" y="10668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4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Clinical Samples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12726" cy="5874195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57200" y="1066800"/>
            <a:ext cx="640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 smtClean="0"/>
              <a:t>Applied Athena to study patient with </a:t>
            </a:r>
            <a:r>
              <a:rPr lang="en-US" sz="2000" dirty="0"/>
              <a:t>hematological </a:t>
            </a:r>
            <a:r>
              <a:rPr lang="en-US" sz="2000" dirty="0" smtClean="0"/>
              <a:t>malignancy undergoing HSCT</a:t>
            </a:r>
          </a:p>
          <a:p>
            <a:r>
              <a:rPr lang="en-US" sz="2000" dirty="0" smtClean="0"/>
              <a:t>Short-read abundance estimates show large outgrowth of </a:t>
            </a:r>
            <a:r>
              <a:rPr lang="en-US" sz="2000" i="1" dirty="0" smtClean="0"/>
              <a:t>B. </a:t>
            </a:r>
            <a:r>
              <a:rPr lang="en-US" sz="2000" i="1" dirty="0" err="1" smtClean="0"/>
              <a:t>caccae</a:t>
            </a:r>
            <a:r>
              <a:rPr lang="en-US" sz="2000" i="1" dirty="0" smtClean="0"/>
              <a:t> </a:t>
            </a:r>
            <a:r>
              <a:rPr lang="en-US" sz="2000" dirty="0" smtClean="0"/>
              <a:t>post-transplantation</a:t>
            </a:r>
            <a:endParaRPr lang="en-US" sz="1900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62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B. </a:t>
            </a:r>
            <a:r>
              <a:rPr lang="en-US" i="1" dirty="0" err="1"/>
              <a:t>c</a:t>
            </a:r>
            <a:r>
              <a:rPr lang="en-US" i="1" dirty="0" err="1" smtClean="0"/>
              <a:t>accae</a:t>
            </a:r>
            <a:r>
              <a:rPr lang="en-US" dirty="0" smtClean="0"/>
              <a:t> drafts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22" y="838200"/>
            <a:ext cx="5889573" cy="5883275"/>
          </a:xfrm>
        </p:spPr>
      </p:pic>
      <p:sp>
        <p:nvSpPr>
          <p:cNvPr id="5" name="TextBox 4"/>
          <p:cNvSpPr txBox="1"/>
          <p:nvPr/>
        </p:nvSpPr>
        <p:spPr>
          <a:xfrm>
            <a:off x="152400" y="1219200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Assembled </a:t>
            </a:r>
            <a:r>
              <a:rPr lang="en-US" i="1" dirty="0" smtClean="0"/>
              <a:t>B. </a:t>
            </a:r>
            <a:r>
              <a:rPr lang="en-US" i="1" dirty="0" err="1" smtClean="0"/>
              <a:t>caccae</a:t>
            </a:r>
            <a:r>
              <a:rPr lang="en-US" dirty="0" smtClean="0"/>
              <a:t> across time points A, B, C, 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time point C, Athena had N50 390kb and genome size 5.5Mb vs. SR-assembly N50 61kb and genome size 4.5Mb</a:t>
            </a:r>
          </a:p>
        </p:txBody>
      </p:sp>
      <p:sp>
        <p:nvSpPr>
          <p:cNvPr id="3" name="Oval 2"/>
          <p:cNvSpPr/>
          <p:nvPr/>
        </p:nvSpPr>
        <p:spPr>
          <a:xfrm>
            <a:off x="6858000" y="37338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11798" y="4505227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054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102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Moss, Bishara.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smtClean="0">
                <a:latin typeface="Calibri"/>
                <a:cs typeface="Calibri"/>
              </a:rPr>
              <a:t> 2017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851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B. </a:t>
            </a:r>
            <a:r>
              <a:rPr lang="en-US" i="1" dirty="0" err="1"/>
              <a:t>c</a:t>
            </a:r>
            <a:r>
              <a:rPr lang="en-US" i="1" dirty="0" err="1" smtClean="0"/>
              <a:t>accae</a:t>
            </a:r>
            <a:r>
              <a:rPr lang="en-US" dirty="0" smtClean="0"/>
              <a:t> drafts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64" y="838200"/>
            <a:ext cx="3520547" cy="5883275"/>
          </a:xfrm>
        </p:spPr>
      </p:pic>
      <p:sp>
        <p:nvSpPr>
          <p:cNvPr id="5" name="TextBox 4"/>
          <p:cNvSpPr txBox="1"/>
          <p:nvPr/>
        </p:nvSpPr>
        <p:spPr>
          <a:xfrm>
            <a:off x="152400" y="1219200"/>
            <a:ext cx="304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Assembled </a:t>
            </a:r>
            <a:r>
              <a:rPr lang="en-US" i="1" dirty="0" smtClean="0"/>
              <a:t>B. </a:t>
            </a:r>
            <a:r>
              <a:rPr lang="en-US" i="1" dirty="0" err="1" smtClean="0"/>
              <a:t>caccae</a:t>
            </a:r>
            <a:r>
              <a:rPr lang="en-US" dirty="0" smtClean="0"/>
              <a:t> across time points A, B, C, 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time point C, Athena had N50 390kb and genome size 5.5Mb vs. SR-assembly N50 61kb and genome size 4.5Mb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Assembled 17 instances of a 1.5kb transposon IS612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3657600"/>
            <a:ext cx="152400" cy="152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102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Moss, Bishara.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smtClean="0">
                <a:latin typeface="Calibri"/>
                <a:cs typeface="Calibri"/>
              </a:rPr>
              <a:t> 2017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161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Transposon-mediated upregulation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2192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IS612 harbors an antisense putative bacterial promoter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Performed RNA-</a:t>
            </a:r>
            <a:r>
              <a:rPr lang="en-US" dirty="0" err="1" smtClean="0"/>
              <a:t>seq</a:t>
            </a:r>
            <a:r>
              <a:rPr lang="en-US" dirty="0" smtClean="0"/>
              <a:t> to inspect changes in transcription across B, C, D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9" b="20483"/>
          <a:stretch/>
        </p:blipFill>
        <p:spPr>
          <a:xfrm>
            <a:off x="381001" y="2514601"/>
            <a:ext cx="5105400" cy="38417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Moss, Bishara.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2017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2" t="314" r="-2416" b="20168"/>
          <a:stretch/>
        </p:blipFill>
        <p:spPr bwMode="auto">
          <a:xfrm>
            <a:off x="5410200" y="2514600"/>
            <a:ext cx="32004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239000" y="1981200"/>
            <a:ext cx="1569720" cy="3581400"/>
            <a:chOff x="7239000" y="1981200"/>
            <a:chExt cx="1569720" cy="3581400"/>
          </a:xfrm>
        </p:grpSpPr>
        <p:sp>
          <p:nvSpPr>
            <p:cNvPr id="9" name="TextBox 8"/>
            <p:cNvSpPr txBox="1"/>
            <p:nvPr/>
          </p:nvSpPr>
          <p:spPr>
            <a:xfrm>
              <a:off x="7437120" y="1981200"/>
              <a:ext cx="1371600" cy="36933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Antibiotics!</a:t>
              </a:r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7239000" y="2360692"/>
              <a:ext cx="914400" cy="320190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352800" y="1981200"/>
            <a:ext cx="3962399" cy="1371600"/>
            <a:chOff x="5524499" y="1981200"/>
            <a:chExt cx="3962399" cy="1371600"/>
          </a:xfrm>
        </p:grpSpPr>
        <p:sp>
          <p:nvSpPr>
            <p:cNvPr id="14" name="TextBox 13"/>
            <p:cNvSpPr txBox="1"/>
            <p:nvPr/>
          </p:nvSpPr>
          <p:spPr>
            <a:xfrm>
              <a:off x="5524499" y="1981200"/>
              <a:ext cx="3962399" cy="36933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58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Multi-drug resistance protein </a:t>
              </a:r>
              <a:r>
                <a:rPr lang="en-US" dirty="0" err="1" smtClean="0"/>
                <a:t>norM</a:t>
              </a:r>
              <a:r>
                <a:rPr lang="en-US" dirty="0" smtClean="0"/>
                <a:t>!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905499" y="2350532"/>
              <a:ext cx="1181101" cy="100226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0561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of a 60kb island incorporation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219199"/>
            <a:ext cx="23622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Assembled integration </a:t>
            </a:r>
            <a:r>
              <a:rPr lang="en-US" sz="1700" dirty="0" smtClean="0"/>
              <a:t>of a 60kb payload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Sweeps to dominance from C to 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Payload includes: </a:t>
            </a:r>
            <a:r>
              <a:rPr lang="en-US" sz="1700" dirty="0" err="1" smtClean="0"/>
              <a:t>xerC+xerD</a:t>
            </a:r>
            <a:r>
              <a:rPr lang="en-US" sz="1700" dirty="0" smtClean="0"/>
              <a:t> tyrosine recombinases and</a:t>
            </a:r>
            <a:r>
              <a:rPr lang="en-US" sz="1700" dirty="0"/>
              <a:t> f</a:t>
            </a:r>
            <a:r>
              <a:rPr lang="en-US" sz="1700" dirty="0" smtClean="0"/>
              <a:t>our-gene operon for Streptomycin biosynthesis</a:t>
            </a:r>
          </a:p>
          <a:p>
            <a:pPr marL="800100" lvl="1" indent="-342900">
              <a:buFont typeface="+mj-lt"/>
              <a:buAutoNum type="arabicPeriod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0"/>
            <a:ext cx="6534583" cy="483138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Moss, Bishara.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2017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908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of a 60kb island incorporation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219199"/>
            <a:ext cx="23622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Assembled integration </a:t>
            </a:r>
            <a:r>
              <a:rPr lang="en-US" sz="1700" dirty="0" smtClean="0"/>
              <a:t>of a 60kb payload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Sweeps to dominance from C to 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Payload includes: </a:t>
            </a:r>
            <a:r>
              <a:rPr lang="en-US" sz="1700" dirty="0" err="1" smtClean="0"/>
              <a:t>xerC+xerD</a:t>
            </a:r>
            <a:r>
              <a:rPr lang="en-US" sz="1700" dirty="0" smtClean="0"/>
              <a:t> tyrosine recombinases and</a:t>
            </a:r>
            <a:r>
              <a:rPr lang="en-US" sz="1700" dirty="0"/>
              <a:t> f</a:t>
            </a:r>
            <a:r>
              <a:rPr lang="en-US" sz="1700" dirty="0" smtClean="0"/>
              <a:t>our-gene operon for Streptomycin biosynthesis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 dirty="0" smtClean="0"/>
              <a:t>Known recognition site of the </a:t>
            </a:r>
            <a:r>
              <a:rPr lang="en-US" sz="1700" dirty="0" err="1" smtClean="0"/>
              <a:t>xerC+xerD</a:t>
            </a:r>
            <a:r>
              <a:rPr lang="en-US" sz="1700" dirty="0" smtClean="0"/>
              <a:t> system overlaps an integration of IS612 </a:t>
            </a:r>
          </a:p>
          <a:p>
            <a:pPr marL="800100" lvl="1" indent="-342900">
              <a:buFont typeface="+mj-lt"/>
              <a:buAutoNum type="arabicPeriod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 smtClean="0"/>
          </a:p>
          <a:p>
            <a:pPr marL="285750" indent="-285750">
              <a:buFont typeface="Arial" charset="0"/>
              <a:buChar char="•"/>
            </a:pPr>
            <a:endParaRPr lang="en-US" sz="17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0"/>
            <a:ext cx="6534583" cy="483138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Moss, Bishara. </a:t>
            </a:r>
            <a:r>
              <a:rPr lang="en-US" sz="1400" i="1" dirty="0" err="1" smtClean="0">
                <a:latin typeface="Calibri"/>
                <a:cs typeface="Calibri"/>
              </a:rPr>
              <a:t>Biorxiv</a:t>
            </a:r>
            <a:r>
              <a:rPr lang="en-US" sz="1400" i="1" dirty="0" smtClean="0">
                <a:latin typeface="Calibri"/>
                <a:cs typeface="Calibri"/>
              </a:rPr>
              <a:t> 2017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76613" y="2181992"/>
            <a:ext cx="3876587" cy="307580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07" y="2161099"/>
            <a:ext cx="3589586" cy="2791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07" y="2209800"/>
            <a:ext cx="3589586" cy="27919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07" y="2313499"/>
            <a:ext cx="3589586" cy="27919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07" y="2465899"/>
            <a:ext cx="3589586" cy="279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81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79248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Now possible to shotgun sequence microbiome samples and recover individual genomes</a:t>
            </a:r>
          </a:p>
          <a:p>
            <a:r>
              <a:rPr lang="en-US" sz="2800" dirty="0" smtClean="0"/>
              <a:t>Prevalent microbes in heavily sequenced niches (human gut) differ substantially from references and each other (~98% identity, 15% bases unaligned)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3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29200"/>
          </a:xfrm>
        </p:spPr>
        <p:txBody>
          <a:bodyPr>
            <a:normAutofit/>
          </a:bodyPr>
          <a:lstStyle/>
          <a:p>
            <a:r>
              <a:rPr lang="en-US" sz="2500" dirty="0" err="1" smtClean="0"/>
              <a:t>Serafim</a:t>
            </a:r>
            <a:r>
              <a:rPr lang="en-US" sz="2500" dirty="0" smtClean="0"/>
              <a:t> </a:t>
            </a:r>
            <a:r>
              <a:rPr lang="en-US" sz="2500" dirty="0" err="1" smtClean="0"/>
              <a:t>Batzoglou</a:t>
            </a:r>
            <a:r>
              <a:rPr lang="en-US" sz="2500" dirty="0" smtClean="0"/>
              <a:t> and Ami Bhatt</a:t>
            </a:r>
            <a:endParaRPr lang="en-US" sz="2500" dirty="0"/>
          </a:p>
          <a:p>
            <a:r>
              <a:rPr lang="en-US" sz="2500" b="1" dirty="0" smtClean="0"/>
              <a:t>Eli Moss</a:t>
            </a:r>
          </a:p>
          <a:p>
            <a:r>
              <a:rPr lang="en-US" sz="2500" dirty="0" smtClean="0"/>
              <a:t>Katia </a:t>
            </a:r>
            <a:r>
              <a:rPr lang="en-US" sz="2500" dirty="0" err="1" smtClean="0"/>
              <a:t>Tkachenko</a:t>
            </a:r>
            <a:endParaRPr lang="en-US" sz="2500" dirty="0" smtClean="0"/>
          </a:p>
          <a:p>
            <a:r>
              <a:rPr lang="en-US" sz="2500" dirty="0" smtClean="0"/>
              <a:t>Joyce Kang</a:t>
            </a:r>
          </a:p>
          <a:p>
            <a:r>
              <a:rPr lang="en-US" sz="2500" dirty="0"/>
              <a:t>Tessa </a:t>
            </a:r>
            <a:r>
              <a:rPr lang="en-US" sz="2500" dirty="0" err="1" smtClean="0"/>
              <a:t>Andermann</a:t>
            </a:r>
            <a:endParaRPr lang="en-US" sz="2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841723"/>
            <a:ext cx="2057400" cy="2477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850" y="990600"/>
            <a:ext cx="1708150" cy="170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087" y="990601"/>
            <a:ext cx="1708150" cy="1708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53495"/>
            <a:ext cx="5161550" cy="290285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3141" y="2468464"/>
            <a:ext cx="6333018" cy="3810000"/>
            <a:chOff x="2125182" y="3124200"/>
            <a:chExt cx="6333018" cy="3810000"/>
          </a:xfrm>
        </p:grpSpPr>
        <p:sp>
          <p:nvSpPr>
            <p:cNvPr id="9" name="Rectangle 8"/>
            <p:cNvSpPr/>
            <p:nvPr/>
          </p:nvSpPr>
          <p:spPr>
            <a:xfrm>
              <a:off x="2125182" y="3124200"/>
              <a:ext cx="6333018" cy="381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56"/>
            <a:stretch/>
          </p:blipFill>
          <p:spPr>
            <a:xfrm>
              <a:off x="2277581" y="3315603"/>
              <a:ext cx="6180618" cy="35052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825144" y="3048000"/>
            <a:ext cx="6333018" cy="3810000"/>
            <a:chOff x="2277582" y="3276600"/>
            <a:chExt cx="6333018" cy="3810000"/>
          </a:xfrm>
        </p:grpSpPr>
        <p:sp>
          <p:nvSpPr>
            <p:cNvPr id="12" name="Rectangle 11"/>
            <p:cNvSpPr/>
            <p:nvPr/>
          </p:nvSpPr>
          <p:spPr>
            <a:xfrm>
              <a:off x="2277582" y="3276600"/>
              <a:ext cx="6333018" cy="381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51"/>
            <a:stretch/>
          </p:blipFill>
          <p:spPr>
            <a:xfrm>
              <a:off x="2438400" y="3535680"/>
              <a:ext cx="6052405" cy="3383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086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Culture-based Strategies</a:t>
            </a:r>
            <a:endParaRPr lang="en-US" dirty="0"/>
          </a:p>
        </p:txBody>
      </p:sp>
      <p:pic>
        <p:nvPicPr>
          <p:cNvPr id="4" name="Picture 3" descr="culture-overview-frag1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59" y="1143000"/>
            <a:ext cx="2137341" cy="1727047"/>
          </a:xfrm>
          <a:prstGeom prst="rect">
            <a:avLst/>
          </a:prstGeom>
        </p:spPr>
      </p:pic>
      <p:pic>
        <p:nvPicPr>
          <p:cNvPr id="5" name="Picture 4" descr="culture-overview-frag2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14400"/>
            <a:ext cx="4322390" cy="2862509"/>
          </a:xfrm>
          <a:prstGeom prst="rect">
            <a:avLst/>
          </a:prstGeom>
        </p:spPr>
      </p:pic>
      <p:pic>
        <p:nvPicPr>
          <p:cNvPr id="7" name="Picture 6" descr="culture-overview-frag3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33783"/>
            <a:ext cx="3873931" cy="2681217"/>
          </a:xfrm>
          <a:prstGeom prst="rect">
            <a:avLst/>
          </a:prstGeom>
        </p:spPr>
      </p:pic>
      <p:pic>
        <p:nvPicPr>
          <p:cNvPr id="8" name="Picture 7" descr="culture-overview-frag4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13" y="3581400"/>
            <a:ext cx="3841487" cy="28023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1430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</a:rPr>
              <a:t>&gt;99% of microorganisms observable in nature typically are not cultivated by using standard techniques (</a:t>
            </a:r>
            <a:r>
              <a:rPr lang="en-US" dirty="0" err="1" smtClean="0">
                <a:latin typeface="+mn-lt"/>
              </a:rPr>
              <a:t>Hugenholtz</a:t>
            </a:r>
            <a:r>
              <a:rPr lang="en-US" dirty="0" smtClean="0">
                <a:latin typeface="+mn-lt"/>
              </a:rPr>
              <a:t> et al, J. Bacteriology 1998)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31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Shotgun Metagenomics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" y="2192373"/>
            <a:ext cx="9052556" cy="25320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7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Shotgun Metagenomics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" y="2192373"/>
            <a:ext cx="9052556" cy="25320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24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Shotgun Metagenomics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" y="2192373"/>
            <a:ext cx="9052556" cy="25320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44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Shotgun Metagenomics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192373"/>
            <a:ext cx="9052560" cy="25320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1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novo Assembly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250917"/>
            <a:ext cx="8286617" cy="520633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A23218-6542-AD49-8752-ABAB30C842C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06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82172</TotalTime>
  <Words>788</Words>
  <Application>Microsoft Macintosh PowerPoint</Application>
  <PresentationFormat>On-screen Show (4:3)</PresentationFormat>
  <Paragraphs>162</Paragraphs>
  <Slides>37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ＭＳ Ｐゴシック</vt:lpstr>
      <vt:lpstr>Skia</vt:lpstr>
      <vt:lpstr>Arial</vt:lpstr>
      <vt:lpstr>Office Theme</vt:lpstr>
      <vt:lpstr>Metagenomic Assembly of the Human Microbiome with Read clouds</vt:lpstr>
      <vt:lpstr>Understanding the Microbiome</vt:lpstr>
      <vt:lpstr>Outline</vt:lpstr>
      <vt:lpstr>Culture-based Strategies</vt:lpstr>
      <vt:lpstr>Shotgun Metagenomics</vt:lpstr>
      <vt:lpstr>Shotgun Metagenomics</vt:lpstr>
      <vt:lpstr>Shotgun Metagenomics</vt:lpstr>
      <vt:lpstr>Shotgun Metagenomics</vt:lpstr>
      <vt:lpstr>De novo Assembly</vt:lpstr>
      <vt:lpstr>De novo Assembly</vt:lpstr>
      <vt:lpstr>De novo Assembly</vt:lpstr>
      <vt:lpstr>De novo Assembly</vt:lpstr>
      <vt:lpstr>De novo Assembly</vt:lpstr>
      <vt:lpstr>Shotgun Metagenomics</vt:lpstr>
      <vt:lpstr>Solution: Read clouds</vt:lpstr>
      <vt:lpstr>Solution: Read clouds</vt:lpstr>
      <vt:lpstr>Solution: Read clouds</vt:lpstr>
      <vt:lpstr>Solution: Read clouds</vt:lpstr>
      <vt:lpstr>Solution: Read clouds </vt:lpstr>
      <vt:lpstr>Outline</vt:lpstr>
      <vt:lpstr>Read cloud Sequencing and Athena Assembly</vt:lpstr>
      <vt:lpstr>Microbial Genome Draft Generation</vt:lpstr>
      <vt:lpstr>Assembly of the human gut (P1)</vt:lpstr>
      <vt:lpstr>Assembly of the human gut (P2)</vt:lpstr>
      <vt:lpstr>Assembly of the human gut</vt:lpstr>
      <vt:lpstr>Comparisons to Refseq</vt:lpstr>
      <vt:lpstr>Comparisons to Refseq</vt:lpstr>
      <vt:lpstr>Outline</vt:lpstr>
      <vt:lpstr>Results: Clinical Samples</vt:lpstr>
      <vt:lpstr>Results: Clinical Samples</vt:lpstr>
      <vt:lpstr>B. caccae drafts</vt:lpstr>
      <vt:lpstr>B. caccae drafts</vt:lpstr>
      <vt:lpstr>Transposon-mediated upregulation</vt:lpstr>
      <vt:lpstr>Assembly of a 60kb island incorporation</vt:lpstr>
      <vt:lpstr>Assembly of a 60kb island incorporation</vt:lpstr>
      <vt:lpstr>Conclusions</vt:lpstr>
      <vt:lpstr>Acknowledgements</vt:lpstr>
    </vt:vector>
  </TitlesOfParts>
  <Company>Stanford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Epigenetic profiling by parallel sequencing</dc:title>
  <dc:creator>Anton</dc:creator>
  <cp:lastModifiedBy>Alex Bishara</cp:lastModifiedBy>
  <cp:revision>2143</cp:revision>
  <cp:lastPrinted>2017-05-31T01:55:46Z</cp:lastPrinted>
  <dcterms:created xsi:type="dcterms:W3CDTF">2010-04-12T20:29:31Z</dcterms:created>
  <dcterms:modified xsi:type="dcterms:W3CDTF">2018-02-14T03:48:43Z</dcterms:modified>
</cp:coreProperties>
</file>